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Lst>
  <p:notesMasterIdLst>
    <p:notesMasterId r:id="rId3"/>
  </p:notesMasterIdLst>
  <p:sldIdLst>
    <p:sldId id="260" r:id="rId2"/>
  </p:sldIdLst>
  <p:sldSz cx="9144000" cy="5143500" type="screen16x9"/>
  <p:notesSz cx="7010400" cy="9296400"/>
  <p:defaultTextStyle>
    <a:defPPr>
      <a:defRPr lang="en-US"/>
    </a:defPPr>
    <a:lvl1pPr algn="l" rtl="0" eaLnBrk="0" fontAlgn="base" hangingPunct="0">
      <a:spcBef>
        <a:spcPct val="0"/>
      </a:spcBef>
      <a:spcAft>
        <a:spcPct val="0"/>
      </a:spcAft>
      <a:defRPr sz="16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16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16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16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1600" kern="1200">
        <a:solidFill>
          <a:schemeClr val="tx1"/>
        </a:solidFill>
        <a:latin typeface="Times New Roman" pitchFamily="18" charset="0"/>
        <a:ea typeface="+mn-ea"/>
        <a:cs typeface="+mn-cs"/>
      </a:defRPr>
    </a:lvl5pPr>
    <a:lvl6pPr marL="2286000" algn="l" defTabSz="914400" rtl="0" eaLnBrk="1" latinLnBrk="0" hangingPunct="1">
      <a:defRPr sz="1600" kern="1200">
        <a:solidFill>
          <a:schemeClr val="tx1"/>
        </a:solidFill>
        <a:latin typeface="Times New Roman" pitchFamily="18" charset="0"/>
        <a:ea typeface="+mn-ea"/>
        <a:cs typeface="+mn-cs"/>
      </a:defRPr>
    </a:lvl6pPr>
    <a:lvl7pPr marL="2743200" algn="l" defTabSz="914400" rtl="0" eaLnBrk="1" latinLnBrk="0" hangingPunct="1">
      <a:defRPr sz="1600" kern="1200">
        <a:solidFill>
          <a:schemeClr val="tx1"/>
        </a:solidFill>
        <a:latin typeface="Times New Roman" pitchFamily="18" charset="0"/>
        <a:ea typeface="+mn-ea"/>
        <a:cs typeface="+mn-cs"/>
      </a:defRPr>
    </a:lvl7pPr>
    <a:lvl8pPr marL="3200400" algn="l" defTabSz="914400" rtl="0" eaLnBrk="1" latinLnBrk="0" hangingPunct="1">
      <a:defRPr sz="1600" kern="1200">
        <a:solidFill>
          <a:schemeClr val="tx1"/>
        </a:solidFill>
        <a:latin typeface="Times New Roman" pitchFamily="18" charset="0"/>
        <a:ea typeface="+mn-ea"/>
        <a:cs typeface="+mn-cs"/>
      </a:defRPr>
    </a:lvl8pPr>
    <a:lvl9pPr marL="3657600" algn="l" defTabSz="914400" rtl="0" eaLnBrk="1" latinLnBrk="0" hangingPunct="1">
      <a:defRPr sz="16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1A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884" autoAdjust="0"/>
    <p:restoredTop sz="94587" autoAdjust="0"/>
  </p:normalViewPr>
  <p:slideViewPr>
    <p:cSldViewPr snapToGrid="0" snapToObjects="1">
      <p:cViewPr varScale="1">
        <p:scale>
          <a:sx n="154" d="100"/>
          <a:sy n="154" d="100"/>
        </p:scale>
        <p:origin x="632" y="184"/>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413" cy="464180"/>
          </a:xfrm>
          <a:prstGeom prst="rect">
            <a:avLst/>
          </a:prstGeom>
        </p:spPr>
        <p:txBody>
          <a:bodyPr vert="horz" lIns="92226" tIns="46113" rIns="92226" bIns="46113" rtlCol="0"/>
          <a:lstStyle>
            <a:lvl1pPr algn="l">
              <a:defRPr sz="1200"/>
            </a:lvl1pPr>
          </a:lstStyle>
          <a:p>
            <a:endParaRPr lang="en-US" dirty="0"/>
          </a:p>
        </p:txBody>
      </p:sp>
      <p:sp>
        <p:nvSpPr>
          <p:cNvPr id="3" name="Date Placeholder 2"/>
          <p:cNvSpPr>
            <a:spLocks noGrp="1"/>
          </p:cNvSpPr>
          <p:nvPr>
            <p:ph type="dt" idx="1"/>
          </p:nvPr>
        </p:nvSpPr>
        <p:spPr>
          <a:xfrm>
            <a:off x="3971386" y="0"/>
            <a:ext cx="3037413" cy="464180"/>
          </a:xfrm>
          <a:prstGeom prst="rect">
            <a:avLst/>
          </a:prstGeom>
        </p:spPr>
        <p:txBody>
          <a:bodyPr vert="horz" lIns="92226" tIns="46113" rIns="92226" bIns="46113" rtlCol="0"/>
          <a:lstStyle>
            <a:lvl1pPr algn="r">
              <a:defRPr sz="1200"/>
            </a:lvl1pPr>
          </a:lstStyle>
          <a:p>
            <a:fld id="{B3AD525C-9F82-4B0D-880D-A7AEC1BB96CD}" type="datetimeFigureOut">
              <a:rPr lang="en-US" smtClean="0"/>
              <a:t>4/13/26</a:t>
            </a:fld>
            <a:endParaRPr lang="en-US" dirty="0"/>
          </a:p>
        </p:txBody>
      </p:sp>
      <p:sp>
        <p:nvSpPr>
          <p:cNvPr id="4" name="Slide Image Placeholder 3"/>
          <p:cNvSpPr>
            <a:spLocks noGrp="1" noRot="1" noChangeAspect="1"/>
          </p:cNvSpPr>
          <p:nvPr>
            <p:ph type="sldImg" idx="2"/>
          </p:nvPr>
        </p:nvSpPr>
        <p:spPr>
          <a:xfrm>
            <a:off x="406400" y="698500"/>
            <a:ext cx="6197600" cy="3486150"/>
          </a:xfrm>
          <a:prstGeom prst="rect">
            <a:avLst/>
          </a:prstGeom>
          <a:noFill/>
          <a:ln w="12700">
            <a:solidFill>
              <a:prstClr val="black"/>
            </a:solidFill>
          </a:ln>
        </p:spPr>
        <p:txBody>
          <a:bodyPr vert="horz" lIns="92226" tIns="46113" rIns="92226" bIns="46113" rtlCol="0" anchor="ctr"/>
          <a:lstStyle/>
          <a:p>
            <a:endParaRPr lang="en-US" dirty="0"/>
          </a:p>
        </p:txBody>
      </p:sp>
      <p:sp>
        <p:nvSpPr>
          <p:cNvPr id="5" name="Notes Placeholder 4"/>
          <p:cNvSpPr>
            <a:spLocks noGrp="1"/>
          </p:cNvSpPr>
          <p:nvPr>
            <p:ph type="body" sz="quarter" idx="3"/>
          </p:nvPr>
        </p:nvSpPr>
        <p:spPr>
          <a:xfrm>
            <a:off x="701681" y="4416111"/>
            <a:ext cx="5607038" cy="4182419"/>
          </a:xfrm>
          <a:prstGeom prst="rect">
            <a:avLst/>
          </a:prstGeom>
        </p:spPr>
        <p:txBody>
          <a:bodyPr vert="horz" lIns="92226" tIns="46113" rIns="92226" bIns="4611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30621"/>
            <a:ext cx="3037413" cy="464180"/>
          </a:xfrm>
          <a:prstGeom prst="rect">
            <a:avLst/>
          </a:prstGeom>
        </p:spPr>
        <p:txBody>
          <a:bodyPr vert="horz" lIns="92226" tIns="46113" rIns="92226" bIns="4611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1386" y="8830621"/>
            <a:ext cx="3037413" cy="464180"/>
          </a:xfrm>
          <a:prstGeom prst="rect">
            <a:avLst/>
          </a:prstGeom>
        </p:spPr>
        <p:txBody>
          <a:bodyPr vert="horz" lIns="92226" tIns="46113" rIns="92226" bIns="46113" rtlCol="0" anchor="b"/>
          <a:lstStyle>
            <a:lvl1pPr algn="r">
              <a:defRPr sz="1200"/>
            </a:lvl1pPr>
          </a:lstStyle>
          <a:p>
            <a:fld id="{8D8249B3-8183-4C32-AA44-5F57FD78BC8C}" type="slidenum">
              <a:rPr lang="en-US" smtClean="0"/>
              <a:t>‹#›</a:t>
            </a:fld>
            <a:endParaRPr lang="en-US" dirty="0"/>
          </a:p>
        </p:txBody>
      </p:sp>
    </p:spTree>
    <p:extLst>
      <p:ext uri="{BB962C8B-B14F-4D97-AF65-F5344CB8AC3E}">
        <p14:creationId xmlns:p14="http://schemas.microsoft.com/office/powerpoint/2010/main" val="22637068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79A36-EB38-B189-65EB-01C2134E94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0F06B6-BFA8-DADB-6009-E64CF2EB13D2}"/>
              </a:ext>
            </a:extLst>
          </p:cNvPr>
          <p:cNvSpPr>
            <a:spLocks noGrp="1" noRot="1" noChangeAspect="1"/>
          </p:cNvSpPr>
          <p:nvPr>
            <p:ph type="sldImg"/>
          </p:nvPr>
        </p:nvSpPr>
        <p:spPr>
          <a:xfrm>
            <a:off x="406400" y="698500"/>
            <a:ext cx="6197600" cy="3486150"/>
          </a:xfrm>
        </p:spPr>
      </p:sp>
      <p:sp>
        <p:nvSpPr>
          <p:cNvPr id="3" name="Notes Placeholder 2">
            <a:extLst>
              <a:ext uri="{FF2B5EF4-FFF2-40B4-BE49-F238E27FC236}">
                <a16:creationId xmlns:a16="http://schemas.microsoft.com/office/drawing/2014/main" id="{78161B79-F775-EDCA-A027-BEA270C3632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9A3E843-13B4-B04B-2C4C-5DC292B8AE8F}"/>
              </a:ext>
            </a:extLst>
          </p:cNvPr>
          <p:cNvSpPr>
            <a:spLocks noGrp="1"/>
          </p:cNvSpPr>
          <p:nvPr>
            <p:ph type="sldNum" sz="quarter" idx="10"/>
          </p:nvPr>
        </p:nvSpPr>
        <p:spPr/>
        <p:txBody>
          <a:bodyPr/>
          <a:lstStyle/>
          <a:p>
            <a:fld id="{8D8249B3-8183-4C32-AA44-5F57FD78BC8C}" type="slidenum">
              <a:rPr lang="en-US" smtClean="0"/>
              <a:t>1</a:t>
            </a:fld>
            <a:endParaRPr lang="en-US" dirty="0"/>
          </a:p>
        </p:txBody>
      </p:sp>
    </p:spTree>
    <p:extLst>
      <p:ext uri="{BB962C8B-B14F-4D97-AF65-F5344CB8AC3E}">
        <p14:creationId xmlns:p14="http://schemas.microsoft.com/office/powerpoint/2010/main" val="26168821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0E294034-FFE6-4757-A935-B3776964DF9D}" type="slidenum">
              <a:rPr lang="en-US" altLang="en-US" smtClean="0"/>
              <a:pPr>
                <a:defRPr/>
              </a:pPr>
              <a:t>‹#›</a:t>
            </a:fld>
            <a:endParaRPr lang="en-US" altLang="en-US" dirty="0"/>
          </a:p>
        </p:txBody>
      </p:sp>
    </p:spTree>
    <p:extLst>
      <p:ext uri="{BB962C8B-B14F-4D97-AF65-F5344CB8AC3E}">
        <p14:creationId xmlns:p14="http://schemas.microsoft.com/office/powerpoint/2010/main" val="712462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7377A470-133D-4D70-AB0E-B684EC6A5E69}" type="slidenum">
              <a:rPr lang="en-US" altLang="en-US" smtClean="0"/>
              <a:pPr>
                <a:defRPr/>
              </a:pPr>
              <a:t>‹#›</a:t>
            </a:fld>
            <a:endParaRPr lang="en-US" altLang="en-US" dirty="0"/>
          </a:p>
        </p:txBody>
      </p:sp>
    </p:spTree>
    <p:extLst>
      <p:ext uri="{BB962C8B-B14F-4D97-AF65-F5344CB8AC3E}">
        <p14:creationId xmlns:p14="http://schemas.microsoft.com/office/powerpoint/2010/main" val="1766794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2EF8903D-2CBA-4590-82B7-33A7B7E64A9C}" type="slidenum">
              <a:rPr lang="en-US" altLang="en-US" smtClean="0"/>
              <a:pPr>
                <a:defRPr/>
              </a:pPr>
              <a:t>‹#›</a:t>
            </a:fld>
            <a:endParaRPr lang="en-US" altLang="en-US" dirty="0"/>
          </a:p>
        </p:txBody>
      </p:sp>
    </p:spTree>
    <p:extLst>
      <p:ext uri="{BB962C8B-B14F-4D97-AF65-F5344CB8AC3E}">
        <p14:creationId xmlns:p14="http://schemas.microsoft.com/office/powerpoint/2010/main" val="4281977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02DCB79F-504D-4FCC-AFF9-DAE4EFB363F3}" type="slidenum">
              <a:rPr lang="en-US" altLang="en-US" smtClean="0"/>
              <a:pPr>
                <a:defRPr/>
              </a:pPr>
              <a:t>‹#›</a:t>
            </a:fld>
            <a:endParaRPr lang="en-US" altLang="en-US" dirty="0"/>
          </a:p>
        </p:txBody>
      </p:sp>
    </p:spTree>
    <p:extLst>
      <p:ext uri="{BB962C8B-B14F-4D97-AF65-F5344CB8AC3E}">
        <p14:creationId xmlns:p14="http://schemas.microsoft.com/office/powerpoint/2010/main" val="3498354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7ACDAB66-14D6-49BB-BCA9-60DE7AE30FB5}" type="slidenum">
              <a:rPr lang="en-US" altLang="en-US" smtClean="0"/>
              <a:pPr>
                <a:defRPr/>
              </a:pPr>
              <a:t>‹#›</a:t>
            </a:fld>
            <a:endParaRPr lang="en-US" altLang="en-US" dirty="0"/>
          </a:p>
        </p:txBody>
      </p:sp>
    </p:spTree>
    <p:extLst>
      <p:ext uri="{BB962C8B-B14F-4D97-AF65-F5344CB8AC3E}">
        <p14:creationId xmlns:p14="http://schemas.microsoft.com/office/powerpoint/2010/main" val="2611720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endParaRPr lang="en-US" altLang="en-US" dirty="0"/>
          </a:p>
        </p:txBody>
      </p:sp>
      <p:sp>
        <p:nvSpPr>
          <p:cNvPr id="6" name="Footer Placeholder 5"/>
          <p:cNvSpPr>
            <a:spLocks noGrp="1"/>
          </p:cNvSpPr>
          <p:nvPr>
            <p:ph type="ftr" sz="quarter" idx="11"/>
          </p:nvPr>
        </p:nvSpPr>
        <p:spPr/>
        <p:txBody>
          <a:bodyPr/>
          <a:lstStyle/>
          <a:p>
            <a:pPr>
              <a:defRPr/>
            </a:pPr>
            <a:endParaRPr lang="en-US" altLang="en-US" dirty="0"/>
          </a:p>
        </p:txBody>
      </p:sp>
      <p:sp>
        <p:nvSpPr>
          <p:cNvPr id="7" name="Slide Number Placeholder 6"/>
          <p:cNvSpPr>
            <a:spLocks noGrp="1"/>
          </p:cNvSpPr>
          <p:nvPr>
            <p:ph type="sldNum" sz="quarter" idx="12"/>
          </p:nvPr>
        </p:nvSpPr>
        <p:spPr/>
        <p:txBody>
          <a:bodyPr/>
          <a:lstStyle/>
          <a:p>
            <a:pPr>
              <a:defRPr/>
            </a:pPr>
            <a:fld id="{2C7149F1-ED35-428C-80BF-251A8A972A3B}" type="slidenum">
              <a:rPr lang="en-US" altLang="en-US" smtClean="0"/>
              <a:pPr>
                <a:defRPr/>
              </a:pPr>
              <a:t>‹#›</a:t>
            </a:fld>
            <a:endParaRPr lang="en-US" altLang="en-US" dirty="0"/>
          </a:p>
        </p:txBody>
      </p:sp>
    </p:spTree>
    <p:extLst>
      <p:ext uri="{BB962C8B-B14F-4D97-AF65-F5344CB8AC3E}">
        <p14:creationId xmlns:p14="http://schemas.microsoft.com/office/powerpoint/2010/main" val="3261850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endParaRPr lang="en-US" altLang="en-US" dirty="0"/>
          </a:p>
        </p:txBody>
      </p:sp>
      <p:sp>
        <p:nvSpPr>
          <p:cNvPr id="8" name="Footer Placeholder 7"/>
          <p:cNvSpPr>
            <a:spLocks noGrp="1"/>
          </p:cNvSpPr>
          <p:nvPr>
            <p:ph type="ftr" sz="quarter" idx="11"/>
          </p:nvPr>
        </p:nvSpPr>
        <p:spPr/>
        <p:txBody>
          <a:bodyPr/>
          <a:lstStyle/>
          <a:p>
            <a:pPr>
              <a:defRPr/>
            </a:pPr>
            <a:endParaRPr lang="en-US" altLang="en-US" dirty="0"/>
          </a:p>
        </p:txBody>
      </p:sp>
      <p:sp>
        <p:nvSpPr>
          <p:cNvPr id="9" name="Slide Number Placeholder 8"/>
          <p:cNvSpPr>
            <a:spLocks noGrp="1"/>
          </p:cNvSpPr>
          <p:nvPr>
            <p:ph type="sldNum" sz="quarter" idx="12"/>
          </p:nvPr>
        </p:nvSpPr>
        <p:spPr/>
        <p:txBody>
          <a:bodyPr/>
          <a:lstStyle/>
          <a:p>
            <a:pPr>
              <a:defRPr/>
            </a:pPr>
            <a:fld id="{015DD548-FA3A-4E3D-B922-DF8181FEF4EA}" type="slidenum">
              <a:rPr lang="en-US" altLang="en-US" smtClean="0"/>
              <a:pPr>
                <a:defRPr/>
              </a:pPr>
              <a:t>‹#›</a:t>
            </a:fld>
            <a:endParaRPr lang="en-US" altLang="en-US" dirty="0"/>
          </a:p>
        </p:txBody>
      </p:sp>
    </p:spTree>
    <p:extLst>
      <p:ext uri="{BB962C8B-B14F-4D97-AF65-F5344CB8AC3E}">
        <p14:creationId xmlns:p14="http://schemas.microsoft.com/office/powerpoint/2010/main" val="3045589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endParaRPr lang="en-US" altLang="en-US" dirty="0"/>
          </a:p>
        </p:txBody>
      </p:sp>
      <p:sp>
        <p:nvSpPr>
          <p:cNvPr id="4" name="Footer Placeholder 3"/>
          <p:cNvSpPr>
            <a:spLocks noGrp="1"/>
          </p:cNvSpPr>
          <p:nvPr>
            <p:ph type="ftr" sz="quarter" idx="11"/>
          </p:nvPr>
        </p:nvSpPr>
        <p:spPr/>
        <p:txBody>
          <a:bodyPr/>
          <a:lstStyle/>
          <a:p>
            <a:pPr>
              <a:defRPr/>
            </a:pPr>
            <a:endParaRPr lang="en-US" altLang="en-US" dirty="0"/>
          </a:p>
        </p:txBody>
      </p:sp>
      <p:sp>
        <p:nvSpPr>
          <p:cNvPr id="5" name="Slide Number Placeholder 4"/>
          <p:cNvSpPr>
            <a:spLocks noGrp="1"/>
          </p:cNvSpPr>
          <p:nvPr>
            <p:ph type="sldNum" sz="quarter" idx="12"/>
          </p:nvPr>
        </p:nvSpPr>
        <p:spPr/>
        <p:txBody>
          <a:bodyPr/>
          <a:lstStyle/>
          <a:p>
            <a:pPr>
              <a:defRPr/>
            </a:pPr>
            <a:fld id="{DA22B7EA-C23E-4555-9A29-30B3DDA0AA10}" type="slidenum">
              <a:rPr lang="en-US" altLang="en-US" smtClean="0"/>
              <a:pPr>
                <a:defRPr/>
              </a:pPr>
              <a:t>‹#›</a:t>
            </a:fld>
            <a:endParaRPr lang="en-US" altLang="en-US" dirty="0"/>
          </a:p>
        </p:txBody>
      </p:sp>
    </p:spTree>
    <p:extLst>
      <p:ext uri="{BB962C8B-B14F-4D97-AF65-F5344CB8AC3E}">
        <p14:creationId xmlns:p14="http://schemas.microsoft.com/office/powerpoint/2010/main" val="1677682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en-US" dirty="0"/>
          </a:p>
        </p:txBody>
      </p:sp>
      <p:sp>
        <p:nvSpPr>
          <p:cNvPr id="3" name="Footer Placeholder 2"/>
          <p:cNvSpPr>
            <a:spLocks noGrp="1"/>
          </p:cNvSpPr>
          <p:nvPr>
            <p:ph type="ftr" sz="quarter" idx="11"/>
          </p:nvPr>
        </p:nvSpPr>
        <p:spPr/>
        <p:txBody>
          <a:bodyPr/>
          <a:lstStyle/>
          <a:p>
            <a:pPr>
              <a:defRPr/>
            </a:pPr>
            <a:endParaRPr lang="en-US" altLang="en-US" dirty="0"/>
          </a:p>
        </p:txBody>
      </p:sp>
      <p:sp>
        <p:nvSpPr>
          <p:cNvPr id="4" name="Slide Number Placeholder 3"/>
          <p:cNvSpPr>
            <a:spLocks noGrp="1"/>
          </p:cNvSpPr>
          <p:nvPr>
            <p:ph type="sldNum" sz="quarter" idx="12"/>
          </p:nvPr>
        </p:nvSpPr>
        <p:spPr/>
        <p:txBody>
          <a:bodyPr/>
          <a:lstStyle/>
          <a:p>
            <a:pPr>
              <a:defRPr/>
            </a:pPr>
            <a:fld id="{A72BBCAF-AC5A-485C-96D5-864A783FF91E}" type="slidenum">
              <a:rPr lang="en-US" altLang="en-US" smtClean="0"/>
              <a:pPr>
                <a:defRPr/>
              </a:pPr>
              <a:t>‹#›</a:t>
            </a:fld>
            <a:endParaRPr lang="en-US" altLang="en-US" dirty="0"/>
          </a:p>
        </p:txBody>
      </p:sp>
    </p:spTree>
    <p:extLst>
      <p:ext uri="{BB962C8B-B14F-4D97-AF65-F5344CB8AC3E}">
        <p14:creationId xmlns:p14="http://schemas.microsoft.com/office/powerpoint/2010/main" val="2390825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en-US" dirty="0"/>
          </a:p>
        </p:txBody>
      </p:sp>
      <p:sp>
        <p:nvSpPr>
          <p:cNvPr id="6" name="Footer Placeholder 5"/>
          <p:cNvSpPr>
            <a:spLocks noGrp="1"/>
          </p:cNvSpPr>
          <p:nvPr>
            <p:ph type="ftr" sz="quarter" idx="11"/>
          </p:nvPr>
        </p:nvSpPr>
        <p:spPr/>
        <p:txBody>
          <a:bodyPr/>
          <a:lstStyle/>
          <a:p>
            <a:pPr>
              <a:defRPr/>
            </a:pPr>
            <a:endParaRPr lang="en-US" altLang="en-US" dirty="0"/>
          </a:p>
        </p:txBody>
      </p:sp>
      <p:sp>
        <p:nvSpPr>
          <p:cNvPr id="7" name="Slide Number Placeholder 6"/>
          <p:cNvSpPr>
            <a:spLocks noGrp="1"/>
          </p:cNvSpPr>
          <p:nvPr>
            <p:ph type="sldNum" sz="quarter" idx="12"/>
          </p:nvPr>
        </p:nvSpPr>
        <p:spPr/>
        <p:txBody>
          <a:bodyPr/>
          <a:lstStyle/>
          <a:p>
            <a:pPr>
              <a:defRPr/>
            </a:pPr>
            <a:fld id="{906BB6EF-ED29-407A-8408-08B872E85CD8}" type="slidenum">
              <a:rPr lang="en-US" altLang="en-US" smtClean="0"/>
              <a:pPr>
                <a:defRPr/>
              </a:pPr>
              <a:t>‹#›</a:t>
            </a:fld>
            <a:endParaRPr lang="en-US" altLang="en-US" dirty="0"/>
          </a:p>
        </p:txBody>
      </p:sp>
    </p:spTree>
    <p:extLst>
      <p:ext uri="{BB962C8B-B14F-4D97-AF65-F5344CB8AC3E}">
        <p14:creationId xmlns:p14="http://schemas.microsoft.com/office/powerpoint/2010/main" val="1591008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en-US" dirty="0"/>
          </a:p>
        </p:txBody>
      </p:sp>
      <p:sp>
        <p:nvSpPr>
          <p:cNvPr id="6" name="Footer Placeholder 5"/>
          <p:cNvSpPr>
            <a:spLocks noGrp="1"/>
          </p:cNvSpPr>
          <p:nvPr>
            <p:ph type="ftr" sz="quarter" idx="11"/>
          </p:nvPr>
        </p:nvSpPr>
        <p:spPr/>
        <p:txBody>
          <a:bodyPr/>
          <a:lstStyle/>
          <a:p>
            <a:pPr>
              <a:defRPr/>
            </a:pPr>
            <a:endParaRPr lang="en-US" altLang="en-US" dirty="0"/>
          </a:p>
        </p:txBody>
      </p:sp>
      <p:sp>
        <p:nvSpPr>
          <p:cNvPr id="7" name="Slide Number Placeholder 6"/>
          <p:cNvSpPr>
            <a:spLocks noGrp="1"/>
          </p:cNvSpPr>
          <p:nvPr>
            <p:ph type="sldNum" sz="quarter" idx="12"/>
          </p:nvPr>
        </p:nvSpPr>
        <p:spPr/>
        <p:txBody>
          <a:bodyPr/>
          <a:lstStyle/>
          <a:p>
            <a:pPr>
              <a:defRPr/>
            </a:pPr>
            <a:fld id="{57D13340-7F12-4CF7-86C5-CD24B1A11B40}" type="slidenum">
              <a:rPr lang="en-US" altLang="en-US" smtClean="0"/>
              <a:pPr>
                <a:defRPr/>
              </a:pPr>
              <a:t>‹#›</a:t>
            </a:fld>
            <a:endParaRPr lang="en-US" altLang="en-US" dirty="0"/>
          </a:p>
        </p:txBody>
      </p:sp>
    </p:spTree>
    <p:extLst>
      <p:ext uri="{BB962C8B-B14F-4D97-AF65-F5344CB8AC3E}">
        <p14:creationId xmlns:p14="http://schemas.microsoft.com/office/powerpoint/2010/main" val="2350378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en-US" dirty="0"/>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en-US" dirty="0"/>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463EC6E5-C8BD-4DDE-B18B-498ED4F7717D}" type="slidenum">
              <a:rPr lang="en-US" altLang="en-US" smtClean="0"/>
              <a:pPr>
                <a:defRPr/>
              </a:pPr>
              <a:t>‹#›</a:t>
            </a:fld>
            <a:endParaRPr lang="en-US" altLang="en-US" dirty="0"/>
          </a:p>
        </p:txBody>
      </p:sp>
    </p:spTree>
    <p:extLst>
      <p:ext uri="{BB962C8B-B14F-4D97-AF65-F5344CB8AC3E}">
        <p14:creationId xmlns:p14="http://schemas.microsoft.com/office/powerpoint/2010/main" val="19897594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jpg"/><Relationship Id="rId5" Type="http://schemas.openxmlformats.org/officeDocument/2006/relationships/image" Target="../media/image2.png"/><Relationship Id="rId4" Type="http://schemas.openxmlformats.org/officeDocument/2006/relationships/hyperlink" Target="https://chandra.si.edu/photo/2026/nsmerge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BBC9C1-BF91-3552-187A-618195187209}"/>
            </a:ext>
          </a:extLst>
        </p:cNvPr>
        <p:cNvGrpSpPr/>
        <p:nvPr/>
      </p:nvGrpSpPr>
      <p:grpSpPr>
        <a:xfrm>
          <a:off x="0" y="0"/>
          <a:ext cx="0" cy="0"/>
          <a:chOff x="0" y="0"/>
          <a:chExt cx="0" cy="0"/>
        </a:xfrm>
      </p:grpSpPr>
      <p:sp>
        <p:nvSpPr>
          <p:cNvPr id="32" name="Rectangle 31">
            <a:extLst>
              <a:ext uri="{FF2B5EF4-FFF2-40B4-BE49-F238E27FC236}">
                <a16:creationId xmlns:a16="http://schemas.microsoft.com/office/drawing/2014/main" id="{B559BC6C-A05D-CA99-955C-0D38206D2737}"/>
              </a:ext>
            </a:extLst>
          </p:cNvPr>
          <p:cNvSpPr/>
          <p:nvPr/>
        </p:nvSpPr>
        <p:spPr>
          <a:xfrm>
            <a:off x="0" y="10902"/>
            <a:ext cx="9144000" cy="650771"/>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0" name="Text Box 65">
            <a:extLst>
              <a:ext uri="{FF2B5EF4-FFF2-40B4-BE49-F238E27FC236}">
                <a16:creationId xmlns:a16="http://schemas.microsoft.com/office/drawing/2014/main" id="{4B84A185-BBFD-928D-BBD0-6BC7D1EDF03C}"/>
              </a:ext>
            </a:extLst>
          </p:cNvPr>
          <p:cNvSpPr txBox="1">
            <a:spLocks noChangeArrowheads="1"/>
          </p:cNvSpPr>
          <p:nvPr/>
        </p:nvSpPr>
        <p:spPr bwMode="auto">
          <a:xfrm>
            <a:off x="350126" y="823188"/>
            <a:ext cx="3267453" cy="500137"/>
          </a:xfrm>
          <a:prstGeom prst="rect">
            <a:avLst/>
          </a:prstGeom>
          <a:noFill/>
          <a:ln w="9525">
            <a:noFill/>
            <a:miter lim="800000"/>
            <a:headEnd/>
            <a:tailEnd/>
          </a:ln>
        </p:spPr>
        <p:txBody>
          <a:bodyPr wrap="square" lIns="68580" tIns="34290" rIns="68580" bIns="34290" anchor="t">
            <a:spAutoFit/>
          </a:bodyPr>
          <a:lstStyle/>
          <a:p>
            <a:pPr algn="ctr"/>
            <a:r>
              <a:rPr lang="en-US" sz="1400" dirty="0">
                <a:solidFill>
                  <a:srgbClr val="0031A0"/>
                </a:solidFill>
                <a:latin typeface="Arial"/>
                <a:ea typeface="MS Mincho"/>
                <a:cs typeface="Arial"/>
              </a:rPr>
              <a:t>NASA Discovers Crash of Extreme Stars in Unexpected Site</a:t>
            </a:r>
          </a:p>
        </p:txBody>
      </p:sp>
      <p:sp>
        <p:nvSpPr>
          <p:cNvPr id="12" name="Rectangle 2">
            <a:extLst>
              <a:ext uri="{FF2B5EF4-FFF2-40B4-BE49-F238E27FC236}">
                <a16:creationId xmlns:a16="http://schemas.microsoft.com/office/drawing/2014/main" id="{328F2E23-5507-66CB-1ED7-D63DFA3D0C42}"/>
              </a:ext>
            </a:extLst>
          </p:cNvPr>
          <p:cNvSpPr>
            <a:spLocks noGrp="1" noChangeArrowheads="1"/>
          </p:cNvSpPr>
          <p:nvPr>
            <p:ph type="title"/>
          </p:nvPr>
        </p:nvSpPr>
        <p:spPr>
          <a:xfrm>
            <a:off x="130185" y="175390"/>
            <a:ext cx="5829300" cy="571500"/>
          </a:xfrm>
        </p:spPr>
        <p:txBody>
          <a:bodyPr>
            <a:normAutofit/>
          </a:bodyPr>
          <a:lstStyle/>
          <a:p>
            <a:pPr algn="l"/>
            <a:r>
              <a:rPr lang="en-US" altLang="en-US" sz="1500" dirty="0">
                <a:solidFill>
                  <a:schemeClr val="bg1"/>
                </a:solidFill>
                <a:latin typeface="Arial"/>
                <a:ea typeface="+mj-lt"/>
                <a:cs typeface="Arial"/>
              </a:rPr>
              <a:t>CHANDRA SCIENCE HIGHLIGHT: March 2026</a:t>
            </a:r>
            <a:endParaRPr lang="en-US" sz="1500" dirty="0">
              <a:solidFill>
                <a:schemeClr val="bg1"/>
              </a:solidFill>
              <a:latin typeface="Arial"/>
              <a:cs typeface="Arial"/>
            </a:endParaRPr>
          </a:p>
        </p:txBody>
      </p:sp>
      <p:sp>
        <p:nvSpPr>
          <p:cNvPr id="13" name="Rectangle 155">
            <a:extLst>
              <a:ext uri="{FF2B5EF4-FFF2-40B4-BE49-F238E27FC236}">
                <a16:creationId xmlns:a16="http://schemas.microsoft.com/office/drawing/2014/main" id="{E54C7E85-A193-C3B8-71B1-A863BEAC64F1}"/>
              </a:ext>
            </a:extLst>
          </p:cNvPr>
          <p:cNvSpPr>
            <a:spLocks noChangeArrowheads="1"/>
          </p:cNvSpPr>
          <p:nvPr/>
        </p:nvSpPr>
        <p:spPr bwMode="auto">
          <a:xfrm>
            <a:off x="4931410" y="4392513"/>
            <a:ext cx="2686050" cy="285750"/>
          </a:xfrm>
          <a:prstGeom prst="rect">
            <a:avLst/>
          </a:prstGeom>
          <a:noFill/>
          <a:ln w="9525">
            <a:noFill/>
            <a:miter lim="800000"/>
            <a:headEnd/>
            <a:tailEnd/>
          </a:ln>
        </p:spPr>
        <p:txBody>
          <a:bodyPr wrap="none" anchor="ctr"/>
          <a:lstStyle/>
          <a:p>
            <a:endParaRPr lang="en-US" sz="1200" dirty="0"/>
          </a:p>
        </p:txBody>
      </p:sp>
      <p:sp>
        <p:nvSpPr>
          <p:cNvPr id="15" name="TextBox 14">
            <a:extLst>
              <a:ext uri="{FF2B5EF4-FFF2-40B4-BE49-F238E27FC236}">
                <a16:creationId xmlns:a16="http://schemas.microsoft.com/office/drawing/2014/main" id="{3FC4A485-5C4A-0A57-D0B6-1AB6FEFDB671}"/>
              </a:ext>
            </a:extLst>
          </p:cNvPr>
          <p:cNvSpPr txBox="1"/>
          <p:nvPr/>
        </p:nvSpPr>
        <p:spPr>
          <a:xfrm>
            <a:off x="105538" y="4919718"/>
            <a:ext cx="3756631" cy="161583"/>
          </a:xfrm>
          <a:prstGeom prst="rect">
            <a:avLst/>
          </a:prstGeom>
          <a:noFill/>
        </p:spPr>
        <p:txBody>
          <a:bodyPr wrap="square" lIns="68580" tIns="34290" rIns="68580" bIns="34290" rtlCol="0" anchor="t">
            <a:spAutoFit/>
          </a:bodyPr>
          <a:lstStyle/>
          <a:p>
            <a:r>
              <a:rPr lang="en-US" sz="600" i="1" dirty="0">
                <a:solidFill>
                  <a:schemeClr val="bg1">
                    <a:lumMod val="50000"/>
                  </a:schemeClr>
                </a:solidFill>
                <a:latin typeface="Arial"/>
                <a:ea typeface="Calibri"/>
                <a:cs typeface="Arial"/>
              </a:rPr>
              <a:t>The Chandra X-ray Center is operated for NASA by the Smithsonian Astrophysical Observatory</a:t>
            </a:r>
            <a:r>
              <a:rPr lang="en-US" sz="600" i="1" dirty="0">
                <a:solidFill>
                  <a:schemeClr val="bg1">
                    <a:lumMod val="50000"/>
                  </a:schemeClr>
                </a:solidFill>
                <a:latin typeface="Arial"/>
                <a:cs typeface="Arial"/>
              </a:rPr>
              <a:t> </a:t>
            </a:r>
            <a:endParaRPr lang="en-US" sz="600" dirty="0">
              <a:solidFill>
                <a:schemeClr val="bg1">
                  <a:lumMod val="50000"/>
                </a:schemeClr>
              </a:solidFill>
              <a:cs typeface="Times New Roman"/>
            </a:endParaRPr>
          </a:p>
        </p:txBody>
      </p:sp>
      <p:pic>
        <p:nvPicPr>
          <p:cNvPr id="16" name="Picture 15" descr="logos.gif">
            <a:extLst>
              <a:ext uri="{FF2B5EF4-FFF2-40B4-BE49-F238E27FC236}">
                <a16:creationId xmlns:a16="http://schemas.microsoft.com/office/drawing/2014/main" id="{1EA2D63F-E852-F937-FA26-96D34993FECA}"/>
              </a:ext>
            </a:extLst>
          </p:cNvPr>
          <p:cNvPicPr>
            <a:picLocks noChangeAspect="1"/>
          </p:cNvPicPr>
          <p:nvPr/>
        </p:nvPicPr>
        <p:blipFill>
          <a:blip r:embed="rId3" cstate="print"/>
          <a:srcRect l="36047" t="-958"/>
          <a:stretch>
            <a:fillRect/>
          </a:stretch>
        </p:blipFill>
        <p:spPr>
          <a:xfrm>
            <a:off x="3543554" y="4893625"/>
            <a:ext cx="370467" cy="228600"/>
          </a:xfrm>
          <a:prstGeom prst="rect">
            <a:avLst/>
          </a:prstGeom>
        </p:spPr>
      </p:pic>
      <p:sp>
        <p:nvSpPr>
          <p:cNvPr id="18" name="Text Placeholder 2">
            <a:extLst>
              <a:ext uri="{FF2B5EF4-FFF2-40B4-BE49-F238E27FC236}">
                <a16:creationId xmlns:a16="http://schemas.microsoft.com/office/drawing/2014/main" id="{B3F4FE9B-586B-84DE-A9C3-9F35F047C074}"/>
              </a:ext>
            </a:extLst>
          </p:cNvPr>
          <p:cNvSpPr>
            <a:spLocks noGrp="1"/>
          </p:cNvSpPr>
          <p:nvPr/>
        </p:nvSpPr>
        <p:spPr>
          <a:xfrm>
            <a:off x="515227" y="1204791"/>
            <a:ext cx="3346942" cy="3628556"/>
          </a:xfrm>
          <a:prstGeom prst="rect">
            <a:avLst/>
          </a:prstGeom>
        </p:spPr>
        <p:txBody>
          <a:bodyPr wrap="square" lIns="0" tIns="0" rIns="0" bIns="0" numCol="1" spcCol="274320" anchor="t">
            <a:noAutofit/>
          </a:bodyPr>
          <a:lstStyle>
            <a:lvl1pPr marL="0" indent="0" algn="l" defTabSz="685783" rtl="0" eaLnBrk="1" latinLnBrk="0" hangingPunct="1">
              <a:lnSpc>
                <a:spcPct val="100000"/>
              </a:lnSpc>
              <a:spcBef>
                <a:spcPts val="750"/>
              </a:spcBef>
              <a:buFont typeface="Arial" panose="020B0604020202020204" pitchFamily="34" charset="0"/>
              <a:buNone/>
              <a:defRPr sz="1050" b="0" kern="1200">
                <a:solidFill>
                  <a:schemeClr val="tx1"/>
                </a:solidFill>
                <a:latin typeface="+mn-lt"/>
                <a:ea typeface="+mn-ea"/>
                <a:cs typeface="Arial" panose="020B0604020202020204" pitchFamily="34" charset="0"/>
              </a:defRPr>
            </a:lvl1pPr>
            <a:lvl2pPr marL="514337" indent="-171446" algn="l" defTabSz="685783"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28" indent="-171446" algn="l" defTabSz="685783"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20"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12"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spcBef>
                <a:spcPct val="0"/>
              </a:spcBef>
            </a:pPr>
            <a:endParaRPr lang="en-US" sz="1400" dirty="0">
              <a:solidFill>
                <a:srgbClr val="0031A0"/>
              </a:solidFill>
              <a:latin typeface="Arial"/>
              <a:ea typeface="MS Mincho"/>
              <a:cs typeface="Arial"/>
            </a:endParaRPr>
          </a:p>
          <a:p>
            <a:pPr marL="128588" indent="-128588">
              <a:spcBef>
                <a:spcPts val="0"/>
              </a:spcBef>
              <a:spcAft>
                <a:spcPts val="0"/>
              </a:spcAft>
              <a:buFont typeface="Arial,Sans-Serif"/>
              <a:buChar char="•"/>
            </a:pPr>
            <a:r>
              <a:rPr lang="en-US" sz="900" dirty="0">
                <a:latin typeface="Arial"/>
                <a:cs typeface="Arial"/>
              </a:rPr>
              <a:t>Astronomers have spotted a collision between two neutron stars in an environment unlike any other seen before, using NASA’s Chandra X-ray Observatory and other telescopes.</a:t>
            </a:r>
          </a:p>
          <a:p>
            <a:pPr marL="128588" indent="-128588">
              <a:spcBef>
                <a:spcPts val="0"/>
              </a:spcBef>
              <a:spcAft>
                <a:spcPts val="0"/>
              </a:spcAft>
              <a:buFont typeface="Arial,Sans-Serif"/>
              <a:buChar char="•"/>
            </a:pPr>
            <a:endParaRPr lang="en-US" sz="900" dirty="0">
              <a:latin typeface="Arial"/>
              <a:cs typeface="Arial"/>
            </a:endParaRPr>
          </a:p>
          <a:p>
            <a:pPr marL="128588" indent="-128588">
              <a:spcBef>
                <a:spcPts val="0"/>
              </a:spcBef>
              <a:spcAft>
                <a:spcPts val="0"/>
              </a:spcAft>
              <a:buFont typeface="Arial,Sans-Serif"/>
              <a:buChar char="•"/>
            </a:pPr>
            <a:r>
              <a:rPr lang="en-US" sz="900" dirty="0">
                <a:latin typeface="Arial"/>
                <a:cs typeface="Arial"/>
              </a:rPr>
              <a:t>This event called GRB 230906A is likely seen in a tiny galaxy in a stream of gas located about 4.7 billion light-years from Earth. Such events are usually found in much larger galaxies.</a:t>
            </a:r>
          </a:p>
          <a:p>
            <a:pPr marL="128588" indent="-128588">
              <a:spcBef>
                <a:spcPts val="0"/>
              </a:spcBef>
              <a:spcAft>
                <a:spcPts val="0"/>
              </a:spcAft>
              <a:buFont typeface="Arial,Sans-Serif"/>
              <a:buChar char="•"/>
            </a:pPr>
            <a:endParaRPr lang="en-US" sz="900" dirty="0">
              <a:latin typeface="Arial"/>
              <a:cs typeface="Arial"/>
            </a:endParaRPr>
          </a:p>
          <a:p>
            <a:pPr marL="128588" indent="-128588">
              <a:spcBef>
                <a:spcPts val="0"/>
              </a:spcBef>
              <a:spcAft>
                <a:spcPts val="0"/>
              </a:spcAft>
              <a:buFont typeface="Arial,Sans-Serif"/>
              <a:buChar char="•"/>
            </a:pPr>
            <a:r>
              <a:rPr lang="en-US" sz="900" dirty="0">
                <a:latin typeface="Arial"/>
                <a:cs typeface="Arial"/>
              </a:rPr>
              <a:t>The discovery of this neutron star collision may explain the presence of gold and platinum in the outer regions of galaxies.</a:t>
            </a:r>
          </a:p>
          <a:p>
            <a:pPr marL="128588" indent="-128588">
              <a:spcBef>
                <a:spcPts val="0"/>
              </a:spcBef>
              <a:spcAft>
                <a:spcPts val="0"/>
              </a:spcAft>
              <a:buFont typeface="Arial,Sans-Serif"/>
              <a:buChar char="•"/>
            </a:pPr>
            <a:endParaRPr lang="en-US" sz="900" dirty="0">
              <a:latin typeface="Arial"/>
              <a:cs typeface="Arial"/>
            </a:endParaRPr>
          </a:p>
          <a:p>
            <a:pPr marL="128588" indent="-128588">
              <a:spcBef>
                <a:spcPts val="0"/>
              </a:spcBef>
              <a:spcAft>
                <a:spcPts val="0"/>
              </a:spcAft>
              <a:buFont typeface="Arial,Sans-Serif"/>
              <a:buChar char="•"/>
            </a:pPr>
            <a:r>
              <a:rPr lang="en-US" sz="900" dirty="0">
                <a:latin typeface="Arial"/>
                <a:cs typeface="Arial"/>
              </a:rPr>
              <a:t>To find this event and identify its true nature, astronomers used several other NASA telescopes besides Chandra, including Fermi, Swift, and Hubble.</a:t>
            </a:r>
          </a:p>
          <a:p>
            <a:pPr marL="128588" indent="-128588">
              <a:spcBef>
                <a:spcPts val="0"/>
              </a:spcBef>
              <a:spcAft>
                <a:spcPts val="0"/>
              </a:spcAft>
              <a:buFont typeface="Arial,Sans-Serif"/>
              <a:buChar char="•"/>
            </a:pPr>
            <a:endParaRPr lang="en-US" sz="900" dirty="0">
              <a:latin typeface="Arial"/>
              <a:cs typeface="Arial"/>
            </a:endParaRPr>
          </a:p>
          <a:p>
            <a:pPr>
              <a:spcBef>
                <a:spcPct val="0"/>
              </a:spcBef>
            </a:pPr>
            <a:r>
              <a:rPr lang="en-US" sz="900" b="1" dirty="0">
                <a:latin typeface="Arial"/>
                <a:cs typeface="Arial"/>
              </a:rPr>
              <a:t>Distance estimate</a:t>
            </a:r>
            <a:r>
              <a:rPr lang="en-US" sz="900" dirty="0">
                <a:latin typeface="Arial"/>
                <a:cs typeface="Arial"/>
              </a:rPr>
              <a:t>: 4.7 billion light-years from Earth</a:t>
            </a:r>
          </a:p>
          <a:p>
            <a:pPr>
              <a:spcBef>
                <a:spcPct val="0"/>
              </a:spcBef>
            </a:pPr>
            <a:r>
              <a:rPr lang="en-US" sz="900" b="1" dirty="0">
                <a:latin typeface="Arial"/>
                <a:cs typeface="Arial"/>
              </a:rPr>
              <a:t>Credit</a:t>
            </a:r>
            <a:r>
              <a:rPr lang="en-US" sz="900" dirty="0">
                <a:latin typeface="Arial"/>
                <a:cs typeface="Arial"/>
              </a:rPr>
              <a:t>: X-ray: NASA/CXC/Penn State Univ./S. Dichiara; IR: NASA/ESA/STScI; Illustration: ERC </a:t>
            </a:r>
            <a:r>
              <a:rPr lang="en-US" sz="900" dirty="0" err="1">
                <a:latin typeface="Arial"/>
                <a:cs typeface="Arial"/>
              </a:rPr>
              <a:t>BHianca</a:t>
            </a:r>
            <a:r>
              <a:rPr lang="en-US" sz="900" dirty="0">
                <a:latin typeface="Arial"/>
                <a:cs typeface="Arial"/>
              </a:rPr>
              <a:t> 2026 / Fortuna and Dichiara, CC BY-NC-SA 4.0; Image Processing: NASA/CXC/SAO/P. Edmonds</a:t>
            </a:r>
          </a:p>
          <a:p>
            <a:pPr>
              <a:spcBef>
                <a:spcPct val="0"/>
              </a:spcBef>
            </a:pPr>
            <a:r>
              <a:rPr lang="en-US" sz="900" b="1" dirty="0">
                <a:latin typeface="Arial"/>
                <a:cs typeface="Arial"/>
              </a:rPr>
              <a:t>Instrument</a:t>
            </a:r>
            <a:r>
              <a:rPr lang="en-US" sz="900" dirty="0">
                <a:latin typeface="Arial"/>
                <a:cs typeface="Arial"/>
              </a:rPr>
              <a:t>: ACIS</a:t>
            </a:r>
          </a:p>
          <a:p>
            <a:pPr>
              <a:spcBef>
                <a:spcPct val="0"/>
              </a:spcBef>
            </a:pPr>
            <a:r>
              <a:rPr lang="en-US" sz="900" b="1" dirty="0">
                <a:latin typeface="Arial"/>
                <a:cs typeface="Arial"/>
              </a:rPr>
              <a:t>Reference</a:t>
            </a:r>
            <a:r>
              <a:rPr lang="en-US" sz="900" dirty="0">
                <a:latin typeface="Arial"/>
                <a:cs typeface="Arial"/>
              </a:rPr>
              <a:t>: Dichiara, S. et al., 2025, ApJL, 999, 442</a:t>
            </a:r>
          </a:p>
          <a:p>
            <a:pPr>
              <a:spcBef>
                <a:spcPct val="0"/>
              </a:spcBef>
            </a:pPr>
            <a:endParaRPr lang="en-US" sz="900" b="1" dirty="0">
              <a:latin typeface="Arial"/>
              <a:cs typeface="Arial"/>
            </a:endParaRPr>
          </a:p>
          <a:p>
            <a:pPr>
              <a:spcBef>
                <a:spcPct val="0"/>
              </a:spcBef>
            </a:pPr>
            <a:r>
              <a:rPr lang="en-US" sz="900" b="1" dirty="0">
                <a:latin typeface="Arial"/>
                <a:cs typeface="Arial"/>
              </a:rPr>
              <a:t>More information</a:t>
            </a:r>
            <a:r>
              <a:rPr lang="en-US" sz="900" dirty="0">
                <a:latin typeface="Arial"/>
                <a:cs typeface="Arial"/>
              </a:rPr>
              <a:t>: The detailed caption and other material are here: </a:t>
            </a:r>
            <a:r>
              <a:rPr lang="en-US" sz="900" dirty="0">
                <a:latin typeface="Arial"/>
                <a:cs typeface="Arial"/>
                <a:hlinkClick r:id="rId4"/>
              </a:rPr>
              <a:t>https://chandra.si.edu/photo/2026/nsmerger/</a:t>
            </a:r>
            <a:r>
              <a:rPr lang="en-US" sz="900" dirty="0">
                <a:latin typeface="Arial"/>
                <a:cs typeface="Arial"/>
              </a:rPr>
              <a:t> </a:t>
            </a:r>
          </a:p>
          <a:p>
            <a:endParaRPr lang="en-US" sz="900" dirty="0">
              <a:ea typeface="Calibri"/>
              <a:cs typeface="Arial"/>
            </a:endParaRPr>
          </a:p>
        </p:txBody>
      </p:sp>
      <p:pic>
        <p:nvPicPr>
          <p:cNvPr id="19" name="NASA_Insignia-RGB.svg" descr="NASA_Insignia-RGB.svg">
            <a:extLst>
              <a:ext uri="{FF2B5EF4-FFF2-40B4-BE49-F238E27FC236}">
                <a16:creationId xmlns:a16="http://schemas.microsoft.com/office/drawing/2014/main" id="{B532EDF1-1791-64F4-ADE8-15D8F78C944C}"/>
              </a:ext>
            </a:extLst>
          </p:cNvPr>
          <p:cNvPicPr>
            <a:picLocks noChangeAspect="1"/>
          </p:cNvPicPr>
          <p:nvPr/>
        </p:nvPicPr>
        <p:blipFill>
          <a:blip r:embed="rId5"/>
          <a:stretch>
            <a:fillRect/>
          </a:stretch>
        </p:blipFill>
        <p:spPr>
          <a:xfrm>
            <a:off x="8456618" y="18672"/>
            <a:ext cx="658597" cy="658684"/>
          </a:xfrm>
          <a:prstGeom prst="rect">
            <a:avLst/>
          </a:prstGeom>
          <a:ln w="12700">
            <a:miter lim="400000"/>
          </a:ln>
        </p:spPr>
      </p:pic>
      <p:sp>
        <p:nvSpPr>
          <p:cNvPr id="22" name="TextBox 21">
            <a:extLst>
              <a:ext uri="{FF2B5EF4-FFF2-40B4-BE49-F238E27FC236}">
                <a16:creationId xmlns:a16="http://schemas.microsoft.com/office/drawing/2014/main" id="{E35735B8-1B9B-17CC-F4EB-E3789697BF34}"/>
              </a:ext>
            </a:extLst>
          </p:cNvPr>
          <p:cNvSpPr txBox="1"/>
          <p:nvPr/>
        </p:nvSpPr>
        <p:spPr>
          <a:xfrm>
            <a:off x="229006" y="182294"/>
            <a:ext cx="1495707" cy="60658"/>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0" tIns="0" rIns="0" bIns="0">
            <a:spAutoFit/>
          </a:bodyPr>
          <a:lstStyle>
            <a:lvl1pPr defTabSz="914400">
              <a:lnSpc>
                <a:spcPct val="100000"/>
              </a:lnSpc>
              <a:spcBef>
                <a:spcPts val="0"/>
              </a:spcBef>
              <a:defRPr sz="1600">
                <a:solidFill>
                  <a:srgbClr val="222222"/>
                </a:solidFill>
                <a:latin typeface="Helvetica Now Var Text Medium"/>
                <a:ea typeface="Helvetica Now Var Text Medium"/>
                <a:cs typeface="Helvetica Now Var Text Medium"/>
                <a:sym typeface="Helvetica Now Var Text Medium"/>
              </a:defRPr>
            </a:lvl1pPr>
          </a:lstStyle>
          <a:p>
            <a:r>
              <a:rPr sz="394" b="1" dirty="0">
                <a:solidFill>
                  <a:schemeClr val="bg1"/>
                </a:solidFill>
                <a:latin typeface="+mn-lt"/>
                <a:cs typeface="Arial" panose="020B0604020202020204" pitchFamily="34" charset="0"/>
              </a:rPr>
              <a:t>National Aeronautics a</a:t>
            </a:r>
            <a:r>
              <a:rPr lang="en-US" sz="394" b="1" dirty="0">
                <a:solidFill>
                  <a:schemeClr val="bg1"/>
                </a:solidFill>
                <a:latin typeface="+mn-lt"/>
                <a:cs typeface="Arial" panose="020B0604020202020204" pitchFamily="34" charset="0"/>
              </a:rPr>
              <a:t>n</a:t>
            </a:r>
            <a:r>
              <a:rPr sz="394" b="1" dirty="0">
                <a:solidFill>
                  <a:schemeClr val="bg1"/>
                </a:solidFill>
                <a:latin typeface="+mn-lt"/>
                <a:cs typeface="Arial" panose="020B0604020202020204" pitchFamily="34" charset="0"/>
              </a:rPr>
              <a:t>d Space Administration</a:t>
            </a:r>
          </a:p>
        </p:txBody>
      </p:sp>
      <p:sp>
        <p:nvSpPr>
          <p:cNvPr id="9" name="TextBox 19">
            <a:extLst>
              <a:ext uri="{FF2B5EF4-FFF2-40B4-BE49-F238E27FC236}">
                <a16:creationId xmlns:a16="http://schemas.microsoft.com/office/drawing/2014/main" id="{DE60DC57-E3D7-1E2F-BA8D-9BBB8706340B}"/>
              </a:ext>
            </a:extLst>
          </p:cNvPr>
          <p:cNvSpPr txBox="1">
            <a:spLocks noChangeArrowheads="1"/>
          </p:cNvSpPr>
          <p:nvPr/>
        </p:nvSpPr>
        <p:spPr bwMode="auto">
          <a:xfrm>
            <a:off x="4284412" y="3919374"/>
            <a:ext cx="4828867" cy="1019510"/>
          </a:xfrm>
          <a:prstGeom prst="rect">
            <a:avLst/>
          </a:prstGeom>
          <a:noFill/>
          <a:ln w="9525">
            <a:noFill/>
            <a:miter lim="800000"/>
            <a:headEnd/>
            <a:tailEnd/>
          </a:ln>
        </p:spPr>
        <p:txBody>
          <a:bodyPr wrap="square" lIns="68580" tIns="34290" rIns="68580" bIns="0" anchor="t">
            <a:spAutoFit/>
          </a:bodyPr>
          <a:lstStyle/>
          <a:p>
            <a:pPr marL="128588" indent="-128588">
              <a:spcBef>
                <a:spcPts val="675"/>
              </a:spcBef>
              <a:spcAft>
                <a:spcPts val="675"/>
              </a:spcAft>
              <a:buFont typeface="Wingdings"/>
              <a:buChar char="Ø"/>
            </a:pPr>
            <a:r>
              <a:rPr lang="en-US" sz="800" i="1" dirty="0">
                <a:latin typeface="Times New Roman"/>
                <a:ea typeface="MS Mincho"/>
                <a:cs typeface="Times New Roman"/>
              </a:rPr>
              <a:t>This graphic depicts the likely discovery of a collision between two neutron stars, made by Chandra and other telescopes. Two artist’s illustrations — one in the main panel and the other on the bottom left — depict what astronomers think happened in the collision. Known as GRB 230906A, this event was first picked up by NASA’s Fermi Gamma-ray Space Telescope in September 2023. Astronomers then used the Neil Gehrels Swift Observatory to provide a more accurate position followed by observations with Chandra and the Hubble Space Telescope. The Chandra data, shown in blue in the inset to the upper left of the graphic, gave the researchers an even more accurate position for the GRB, and once Chandra told them exactly where to look, the researchers then used Hubble (shown in pink) to reveal a tiny, extremely faint galaxy at that position.</a:t>
            </a:r>
          </a:p>
        </p:txBody>
      </p:sp>
      <p:pic>
        <p:nvPicPr>
          <p:cNvPr id="3" name="Picture 2" descr="A close-up of a galaxy&#10;&#10;AI-generated content may be incorrect.">
            <a:extLst>
              <a:ext uri="{FF2B5EF4-FFF2-40B4-BE49-F238E27FC236}">
                <a16:creationId xmlns:a16="http://schemas.microsoft.com/office/drawing/2014/main" id="{E0D19640-F768-7B21-DFC8-83B906F8BFC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331759" y="668500"/>
            <a:ext cx="4828867" cy="3230423"/>
          </a:xfrm>
          <a:prstGeom prst="rect">
            <a:avLst/>
          </a:prstGeom>
        </p:spPr>
      </p:pic>
    </p:spTree>
    <p:extLst>
      <p:ext uri="{BB962C8B-B14F-4D97-AF65-F5344CB8AC3E}">
        <p14:creationId xmlns:p14="http://schemas.microsoft.com/office/powerpoint/2010/main" val="6135301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19792</TotalTime>
  <Words>405</Words>
  <Application>Microsoft Macintosh PowerPoint</Application>
  <PresentationFormat>On-screen Show (16:9)</PresentationFormat>
  <Paragraphs>21</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Arial,Sans-Serif</vt:lpstr>
      <vt:lpstr>Calibri</vt:lpstr>
      <vt:lpstr>Times New Roman</vt:lpstr>
      <vt:lpstr>Wingdings</vt:lpstr>
      <vt:lpstr>Office Theme</vt:lpstr>
      <vt:lpstr>CHANDRA SCIENCE HIGHLIGHT: March 2026</vt:lpstr>
    </vt:vector>
  </TitlesOfParts>
  <Company>smithsonian astrophysical obs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Chandra Science Highlights</dc:title>
  <dc:creator>psullivan</dc:creator>
  <cp:lastModifiedBy>Edmonds, Peter</cp:lastModifiedBy>
  <cp:revision>1072</cp:revision>
  <cp:lastPrinted>2022-11-09T14:42:17Z</cp:lastPrinted>
  <dcterms:created xsi:type="dcterms:W3CDTF">2000-04-21T21:07:13Z</dcterms:created>
  <dcterms:modified xsi:type="dcterms:W3CDTF">2026-04-13T17:26:02Z</dcterms:modified>
</cp:coreProperties>
</file>